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955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964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448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644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902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318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690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817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535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379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38477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4189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794912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0089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0429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024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F2E26-9A70-4462-B427-74017CC0B7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76054BE-DB2F-45E5-8A27-5C6840BF1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184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961534"/>
            <a:ext cx="7766936" cy="1555423"/>
          </a:xfrm>
        </p:spPr>
        <p:txBody>
          <a:bodyPr/>
          <a:lstStyle/>
          <a:p>
            <a:pPr rtl="1"/>
            <a:r>
              <a:rPr lang="ar-JO" dirty="0" smtClean="0">
                <a:latin typeface="Aldhabi" panose="01000000000000000000" pitchFamily="2" charset="-78"/>
                <a:cs typeface="Aldhabi" panose="01000000000000000000" pitchFamily="2" charset="-78"/>
              </a:rPr>
              <a:t>مركز الملكة علياء لأمراض وجراحة القلب</a:t>
            </a:r>
            <a:endParaRPr lang="en-US" dirty="0"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261675"/>
            <a:ext cx="7766936" cy="1423447"/>
          </a:xfrm>
        </p:spPr>
        <p:txBody>
          <a:bodyPr>
            <a:normAutofit/>
          </a:bodyPr>
          <a:lstStyle/>
          <a:p>
            <a:r>
              <a:rPr lang="ar-JO" sz="4400" b="1" dirty="0" smtClean="0">
                <a:solidFill>
                  <a:schemeClr val="accent2">
                    <a:lumMod val="75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قسم التأهيل النفسي والاجتماعي</a:t>
            </a:r>
            <a:endParaRPr lang="en-US" sz="4400" b="1" dirty="0">
              <a:solidFill>
                <a:schemeClr val="accent2">
                  <a:lumMod val="75000"/>
                </a:schemeClr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75834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JO" dirty="0" smtClean="0"/>
              <a:t>الواجبات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42900" lvl="0" indent="-342900" algn="just" rtl="1">
              <a:lnSpc>
                <a:spcPct val="100000"/>
              </a:lnSpc>
              <a:spcBef>
                <a:spcPct val="20000"/>
              </a:spcBef>
              <a:buNone/>
              <a:defRPr/>
            </a:pPr>
            <a:r>
              <a:rPr lang="ar-JO" sz="29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JO" sz="2900" b="1" dirty="0" smtClean="0">
                <a:solidFill>
                  <a:schemeClr val="accent2">
                    <a:lumMod val="75000"/>
                  </a:schemeClr>
                </a:solidFill>
              </a:rPr>
              <a:t>يقدم قسم التأهيل  الخدمه </a:t>
            </a:r>
            <a:r>
              <a:rPr lang="ar-JO" sz="2900" b="1" dirty="0">
                <a:solidFill>
                  <a:schemeClr val="accent2">
                    <a:lumMod val="75000"/>
                  </a:schemeClr>
                </a:solidFill>
              </a:rPr>
              <a:t>النفسيه والاجتماعيه للمرضى من جميع الاختصاصات للمشتركين والمنتفعين والمدنيين مع </a:t>
            </a:r>
            <a:r>
              <a:rPr lang="ar-JO" sz="2900" b="1" dirty="0" smtClean="0">
                <a:solidFill>
                  <a:schemeClr val="accent2">
                    <a:lumMod val="75000"/>
                  </a:schemeClr>
                </a:solidFill>
              </a:rPr>
              <a:t>عائلاتهم </a:t>
            </a:r>
            <a:r>
              <a:rPr lang="ar-JO" sz="2900" b="1" dirty="0">
                <a:solidFill>
                  <a:schemeClr val="accent2">
                    <a:lumMod val="75000"/>
                  </a:schemeClr>
                </a:solidFill>
              </a:rPr>
              <a:t>للفئات التاليه:</a:t>
            </a:r>
          </a:p>
          <a:p>
            <a:pPr marL="342900" lvl="0" indent="-342900" algn="just" rtl="1">
              <a:lnSpc>
                <a:spcPct val="100000"/>
              </a:lnSpc>
              <a:spcBef>
                <a:spcPct val="20000"/>
              </a:spcBef>
              <a:defRPr/>
            </a:pPr>
            <a:r>
              <a:rPr lang="ar-JO" sz="2900" b="1" dirty="0">
                <a:solidFill>
                  <a:schemeClr val="accent2">
                    <a:lumMod val="75000"/>
                  </a:schemeClr>
                </a:solidFill>
              </a:rPr>
              <a:t>القوات المسلحة الأردنية.</a:t>
            </a:r>
          </a:p>
          <a:p>
            <a:pPr marL="342900" lvl="0" indent="-342900" algn="just" rtl="1">
              <a:lnSpc>
                <a:spcPct val="100000"/>
              </a:lnSpc>
              <a:spcBef>
                <a:spcPct val="20000"/>
              </a:spcBef>
              <a:defRPr/>
            </a:pPr>
            <a:r>
              <a:rPr lang="ar-JO" sz="2900" b="1" dirty="0">
                <a:solidFill>
                  <a:schemeClr val="accent2">
                    <a:lumMod val="75000"/>
                  </a:schemeClr>
                </a:solidFill>
              </a:rPr>
              <a:t>مديرية الأمن العام.</a:t>
            </a:r>
          </a:p>
          <a:p>
            <a:pPr marL="342900" lvl="0" indent="-342900" algn="just" rtl="1">
              <a:lnSpc>
                <a:spcPct val="100000"/>
              </a:lnSpc>
              <a:spcBef>
                <a:spcPct val="20000"/>
              </a:spcBef>
              <a:defRPr/>
            </a:pPr>
            <a:r>
              <a:rPr lang="ar-JO" sz="2900" b="1" dirty="0">
                <a:solidFill>
                  <a:schemeClr val="accent2">
                    <a:lumMod val="75000"/>
                  </a:schemeClr>
                </a:solidFill>
              </a:rPr>
              <a:t>مديرية المخابرات العامة.</a:t>
            </a:r>
          </a:p>
          <a:p>
            <a:pPr marL="342900" lvl="0" indent="-342900" algn="just" rtl="1">
              <a:lnSpc>
                <a:spcPct val="100000"/>
              </a:lnSpc>
              <a:spcBef>
                <a:spcPct val="20000"/>
              </a:spcBef>
              <a:defRPr/>
            </a:pPr>
            <a:r>
              <a:rPr lang="ar-JO" sz="2900" b="1" dirty="0">
                <a:solidFill>
                  <a:schemeClr val="accent2">
                    <a:lumMod val="75000"/>
                  </a:schemeClr>
                </a:solidFill>
              </a:rPr>
              <a:t>المديرية العامة للدفاع المدني.</a:t>
            </a:r>
          </a:p>
          <a:p>
            <a:pPr marL="342900" lvl="0" indent="-342900" algn="just" rtl="1">
              <a:lnSpc>
                <a:spcPct val="100000"/>
              </a:lnSpc>
              <a:spcBef>
                <a:spcPct val="20000"/>
              </a:spcBef>
              <a:defRPr/>
            </a:pPr>
            <a:r>
              <a:rPr lang="ar-JO" sz="2900" b="1" dirty="0">
                <a:solidFill>
                  <a:schemeClr val="accent2">
                    <a:lumMod val="75000"/>
                  </a:schemeClr>
                </a:solidFill>
              </a:rPr>
              <a:t>المديرية العامة لقوات الدرك.</a:t>
            </a:r>
          </a:p>
          <a:p>
            <a:pPr marL="342900" lvl="0" indent="-342900" algn="just" rtl="1">
              <a:lnSpc>
                <a:spcPct val="100000"/>
              </a:lnSpc>
              <a:spcBef>
                <a:spcPct val="20000"/>
              </a:spcBef>
              <a:defRPr/>
            </a:pPr>
            <a:r>
              <a:rPr lang="ar-JO" sz="2900" b="1" dirty="0">
                <a:solidFill>
                  <a:schemeClr val="accent2">
                    <a:lumMod val="75000"/>
                  </a:schemeClr>
                </a:solidFill>
              </a:rPr>
              <a:t>الملكية الأردنية. </a:t>
            </a:r>
          </a:p>
          <a:p>
            <a:pPr marL="342900" lvl="0" indent="-342900" algn="just" rtl="1">
              <a:lnSpc>
                <a:spcPct val="100000"/>
              </a:lnSpc>
              <a:spcBef>
                <a:spcPct val="20000"/>
              </a:spcBef>
              <a:defRPr/>
            </a:pPr>
            <a:r>
              <a:rPr lang="ar-JO" sz="2900" b="1" dirty="0">
                <a:solidFill>
                  <a:schemeClr val="accent2">
                    <a:lumMod val="75000"/>
                  </a:schemeClr>
                </a:solidFill>
              </a:rPr>
              <a:t>الديوان الملكي العامر.</a:t>
            </a:r>
          </a:p>
          <a:p>
            <a:pPr marL="342900" lvl="0" indent="-342900" algn="just" rtl="1">
              <a:lnSpc>
                <a:spcPct val="100000"/>
              </a:lnSpc>
              <a:spcBef>
                <a:spcPct val="20000"/>
              </a:spcBef>
              <a:defRPr/>
            </a:pPr>
            <a:r>
              <a:rPr lang="ar-JO" sz="2900" b="1" dirty="0">
                <a:solidFill>
                  <a:schemeClr val="accent2">
                    <a:lumMod val="75000"/>
                  </a:schemeClr>
                </a:solidFill>
              </a:rPr>
              <a:t>المدنيين على حسابهم الخاص.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940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JO" dirty="0" smtClean="0"/>
              <a:t>صنوف قسم</a:t>
            </a:r>
            <a:r>
              <a:rPr lang="ar-JO" dirty="0" smtClean="0"/>
              <a:t> التاهيل النفسي والاجتماعي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JO" dirty="0" smtClean="0">
                <a:solidFill>
                  <a:schemeClr val="accent2">
                    <a:lumMod val="75000"/>
                  </a:schemeClr>
                </a:solidFill>
              </a:rPr>
              <a:t>علم النفس الطبي</a:t>
            </a:r>
          </a:p>
          <a:p>
            <a:pPr algn="r" rtl="1"/>
            <a:r>
              <a:rPr lang="ar-JO" dirty="0" smtClean="0">
                <a:solidFill>
                  <a:schemeClr val="accent2">
                    <a:lumMod val="75000"/>
                  </a:schemeClr>
                </a:solidFill>
              </a:rPr>
              <a:t>علم الاجتماع</a:t>
            </a:r>
          </a:p>
          <a:p>
            <a:pPr algn="r" rtl="1"/>
            <a:r>
              <a:rPr lang="ar-JO" dirty="0" smtClean="0">
                <a:solidFill>
                  <a:schemeClr val="accent2">
                    <a:lumMod val="75000"/>
                  </a:schemeClr>
                </a:solidFill>
              </a:rPr>
              <a:t>التربيه الخاصه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426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JO" dirty="0" smtClean="0"/>
              <a:t>واجبات الاخصائي النفسي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rtl="1"/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1. تشخيص الحالات النفسيه من خلال المقابلات الاوليه والجلسات العلاجية.</a:t>
            </a:r>
          </a:p>
          <a:p>
            <a:pPr algn="ctr" rtl="1"/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.2 العمل مع المريض قبل و بعد العمليه الجراحيه في العلاج النفسي السلوكي والمعرفي والتحليلي الذي لايقل اهميه عن العقاقير. لمعالجة الامراض العصابية مثل  القلق النفسي ’ الاكتئاب ’الوساوس القهرية ’والمخاوف المرضية بأنواعها ان وجدت عند المريض.</a:t>
            </a:r>
          </a:p>
          <a:p>
            <a:pPr algn="ctr" rtl="1"/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3.متابعه المرضى بعمل جلسات علاجيه نفسيه فرديه وتطبيق العلاج النفسي العائلي . </a:t>
            </a:r>
          </a:p>
          <a:p>
            <a:pPr algn="ctr" rtl="1"/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4.تحويل المريض الى الطبيب النفسي حسب التشخيص الاولي .</a:t>
            </a:r>
          </a:p>
          <a:p>
            <a:pPr algn="ctr" rtl="1"/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5.اعطاء المحاضرات التوعويه لمرتبات مركز القلب و عقد ورشات عمل .</a:t>
            </a:r>
          </a:p>
          <a:p>
            <a:pPr algn="ctr" rtl="1"/>
            <a:endParaRPr lang="ar-JO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 rtl="1"/>
            <a:endParaRPr lang="ar-JO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 rtl="1"/>
            <a:endParaRPr lang="ar-JO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 rtl="1"/>
            <a:endParaRPr lang="en-US" sz="1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496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JO" dirty="0" smtClean="0"/>
              <a:t>واجبات الباحث الاجتماعي الطبي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lvl="0" indent="-342900" algn="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300" b="1" dirty="0">
                <a:solidFill>
                  <a:schemeClr val="accent2">
                    <a:lumMod val="75000"/>
                  </a:schemeClr>
                </a:solidFill>
              </a:rPr>
              <a:t>1 . </a:t>
            </a:r>
            <a:r>
              <a:rPr lang="ar-JO" sz="1400" b="1" dirty="0">
                <a:solidFill>
                  <a:schemeClr val="accent2">
                    <a:lumMod val="75000"/>
                  </a:schemeClr>
                </a:solidFill>
              </a:rPr>
              <a:t>العمل اليومي بعمل زيارات للمرضى (مع الفربق الطبي) داخل الاقسام وتعئبة نموذج الخاص بدراسةالحالةالاجتماعية والمساعدةعلى </a:t>
            </a:r>
          </a:p>
          <a:p>
            <a:pPr marL="342900" lvl="0" indent="-342900" algn="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400" b="1" dirty="0">
                <a:solidFill>
                  <a:schemeClr val="accent2">
                    <a:lumMod val="75000"/>
                  </a:schemeClr>
                </a:solidFill>
              </a:rPr>
              <a:t>      تقديم الخدمات المتوفره وحسب ما تقتضية كل حالة.  </a:t>
            </a:r>
            <a:endParaRPr lang="en-US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lvl="0" indent="-342900" algn="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400" b="1" dirty="0">
                <a:solidFill>
                  <a:schemeClr val="accent2">
                    <a:lumMod val="75000"/>
                  </a:schemeClr>
                </a:solidFill>
              </a:rPr>
              <a:t>2 .  تقديم المساعدة في بعض حالات القبول التي تستلزم تدخل الباحث الاجتماعي الطبي لاقناع المريض باجراء عملية جراحية مثلا او </a:t>
            </a:r>
          </a:p>
          <a:p>
            <a:pPr marL="342900" lvl="0" indent="-342900" algn="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400" b="1" dirty="0">
                <a:solidFill>
                  <a:schemeClr val="accent2">
                    <a:lumMod val="75000"/>
                  </a:schemeClr>
                </a:solidFill>
              </a:rPr>
              <a:t>      لحل مشاكله المهنية او الاقتصاديةاو الاسرية التي تحول بينه وبين متابعة العلاج .</a:t>
            </a:r>
            <a:endParaRPr lang="en-US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lvl="0" indent="-342900" algn="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400" b="1" dirty="0">
                <a:solidFill>
                  <a:schemeClr val="accent2">
                    <a:lumMod val="75000"/>
                  </a:schemeClr>
                </a:solidFill>
              </a:rPr>
              <a:t>3 .  تقييم المرضى داخل المستشفى حسب التحويل الطبي، من الناحية الإجتماعية لتحديد المشاكل الإجتماعية والإقتصادية والبيئية التي </a:t>
            </a:r>
          </a:p>
          <a:p>
            <a:pPr marL="342900" lvl="0" indent="-342900" algn="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400" b="1" dirty="0">
                <a:solidFill>
                  <a:schemeClr val="accent2">
                    <a:lumMod val="75000"/>
                  </a:schemeClr>
                </a:solidFill>
              </a:rPr>
              <a:t>        تتأثر أو تؤثر على الوضع الصحي للمريض.</a:t>
            </a:r>
            <a:endParaRPr lang="en-US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lvl="0" indent="-342900" algn="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400" b="1" dirty="0">
                <a:solidFill>
                  <a:schemeClr val="accent2">
                    <a:lumMod val="75000"/>
                  </a:schemeClr>
                </a:solidFill>
              </a:rPr>
              <a:t>4 .  المشاركة في مساعدة الفريق الطبي داخل الاقسام بوضع الخطة العلاجية وانجاحها حتى  خروج المريض.</a:t>
            </a:r>
            <a:endParaRPr lang="en-US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lvl="0" indent="-342900" algn="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400" b="1" dirty="0" smtClean="0">
                <a:solidFill>
                  <a:schemeClr val="accent2">
                    <a:lumMod val="75000"/>
                  </a:schemeClr>
                </a:solidFill>
              </a:rPr>
              <a:t>5.   </a:t>
            </a:r>
            <a:r>
              <a:rPr lang="ar-JO" sz="1400" b="1" dirty="0">
                <a:solidFill>
                  <a:schemeClr val="accent2">
                    <a:lumMod val="75000"/>
                  </a:schemeClr>
                </a:solidFill>
              </a:rPr>
              <a:t>تقديم ارشاد  ودعم للاسر في توضيح النواحي الاجتماعية الطبية التي تؤثر على المريض والقدرة على التعامل الامثل مع الحالة</a:t>
            </a:r>
          </a:p>
          <a:p>
            <a:pPr marL="342900" lvl="0" indent="-342900" algn="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400" b="1" dirty="0">
                <a:solidFill>
                  <a:schemeClr val="accent2">
                    <a:lumMod val="75000"/>
                  </a:schemeClr>
                </a:solidFill>
              </a:rPr>
              <a:t>       المرضية وتدريب وتاهيل اطراف الدعم  المختلفة (الاهل /المدرسة )لمساعدتهم  في للتعامل الامثل مع المريض والحالة المرضية.</a:t>
            </a:r>
            <a:endParaRPr lang="en-US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lvl="0" indent="-342900" algn="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JO" sz="1400" b="1" dirty="0" smtClean="0">
                <a:solidFill>
                  <a:schemeClr val="accent2">
                    <a:lumMod val="75000"/>
                  </a:schemeClr>
                </a:solidFill>
              </a:rPr>
              <a:t>6 </a:t>
            </a:r>
            <a:r>
              <a:rPr lang="ar-JO" sz="1400" b="1" dirty="0">
                <a:solidFill>
                  <a:schemeClr val="accent2">
                    <a:lumMod val="75000"/>
                  </a:schemeClr>
                </a:solidFill>
              </a:rPr>
              <a:t>. عقد الجلسات الإرشادية  توضح للمريض وأسرته تأثير المرض على الجوانب الاجتماعية والاقتصادية المختلفة للمريض وأسرة </a:t>
            </a:r>
          </a:p>
          <a:p>
            <a:pPr marL="342900" lvl="0" indent="-342900" algn="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400" b="1" dirty="0">
                <a:solidFill>
                  <a:schemeClr val="accent2">
                    <a:lumMod val="75000"/>
                  </a:schemeClr>
                </a:solidFill>
              </a:rPr>
              <a:t>      المريض، ومناقشة سبل دعم الأسرة إجتماعيا </a:t>
            </a:r>
            <a:endParaRPr lang="en-US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lvl="0" indent="-342900" algn="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400" b="1" dirty="0" smtClean="0">
                <a:solidFill>
                  <a:schemeClr val="accent2">
                    <a:lumMod val="75000"/>
                  </a:schemeClr>
                </a:solidFill>
              </a:rPr>
              <a:t>7 </a:t>
            </a:r>
            <a:r>
              <a:rPr lang="ar-JO" sz="1400" b="1" dirty="0">
                <a:solidFill>
                  <a:schemeClr val="accent2">
                    <a:lumMod val="75000"/>
                  </a:schemeClr>
                </a:solidFill>
              </a:rPr>
              <a:t>. إقامة النشاطات الترفيهية للاطفال داخل الاقسام مثل الهدايا والالعاب وقراءة القصص و الحفلات الترويحية للمساعدة في التخفيف من الضغوطات النفسية التي غالباً ما تترافق مع الإصابات الجسدية والأمراض المزمنة.</a:t>
            </a:r>
          </a:p>
          <a:p>
            <a:pPr algn="r" rtl="1"/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940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JO" dirty="0" smtClean="0"/>
              <a:t>واجبات اخصائي التربيه الخاصه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rtl="1"/>
            <a:endParaRPr lang="ar-JO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 rtl="1"/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1. تقييم الحالات من الجوانب السلوكية ووضع برامج متخصصه لتعديل السلوك عند الاطفال</a:t>
            </a:r>
          </a:p>
          <a:p>
            <a:pPr algn="ctr" rtl="1"/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2. تقييم المخاوف الزائدة و القلق من اجراء العمليه ووضع خطه علاجيه .</a:t>
            </a:r>
          </a:p>
          <a:p>
            <a:pPr marL="0" lvl="0" indent="0" algn="ct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    3.متابعة </a:t>
            </a:r>
            <a:r>
              <a:rPr lang="ar-JO" sz="1800" b="1" dirty="0">
                <a:solidFill>
                  <a:schemeClr val="accent2">
                    <a:lumMod val="75000"/>
                  </a:schemeClr>
                </a:solidFill>
              </a:rPr>
              <a:t>برامج تعديل السلوك مع الأهل من خلال المراجعات الدورية </a:t>
            </a:r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en-US" sz="18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lvl="0" indent="0" algn="ct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4. </a:t>
            </a:r>
            <a:r>
              <a:rPr lang="ar-JO" sz="1800" b="1" dirty="0">
                <a:solidFill>
                  <a:schemeClr val="accent2">
                    <a:lumMod val="75000"/>
                  </a:schemeClr>
                </a:solidFill>
              </a:rPr>
              <a:t>العمل الأرشادي للأسرة وللمدرسة وللمتعاملين مع الطفل. </a:t>
            </a:r>
            <a:endParaRPr lang="en-US" sz="18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lvl="0" indent="0" algn="ct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5. </a:t>
            </a:r>
            <a:r>
              <a:rPr lang="ar-JO" sz="1800" b="1" dirty="0">
                <a:solidFill>
                  <a:schemeClr val="accent2">
                    <a:lumMod val="75000"/>
                  </a:schemeClr>
                </a:solidFill>
              </a:rPr>
              <a:t>كتابة التقارير التشخيصية والتحويلية</a:t>
            </a:r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en-US" sz="18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lvl="0" indent="0" algn="ct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6. </a:t>
            </a:r>
            <a:r>
              <a:rPr lang="ar-JO" sz="1800" b="1" dirty="0">
                <a:solidFill>
                  <a:schemeClr val="accent2">
                    <a:lumMod val="75000"/>
                  </a:schemeClr>
                </a:solidFill>
              </a:rPr>
              <a:t>عقد الجلسات العلاجية الفردية والجماعية </a:t>
            </a:r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en-US" sz="18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lvl="0" indent="0" algn="ctr" rtl="1">
              <a:lnSpc>
                <a:spcPct val="100000"/>
              </a:lnSpc>
              <a:spcBef>
                <a:spcPct val="20000"/>
              </a:spcBef>
              <a:buNone/>
            </a:pPr>
            <a:r>
              <a:rPr lang="ar-JO" sz="1800" b="1" dirty="0" smtClean="0">
                <a:solidFill>
                  <a:schemeClr val="accent2">
                    <a:lumMod val="75000"/>
                  </a:schemeClr>
                </a:solidFill>
              </a:rPr>
              <a:t>7. </a:t>
            </a:r>
            <a:r>
              <a:rPr lang="ar-JO" sz="1800" b="1" dirty="0">
                <a:solidFill>
                  <a:schemeClr val="accent2">
                    <a:lumMod val="75000"/>
                  </a:schemeClr>
                </a:solidFill>
              </a:rPr>
              <a:t>توجيه أسر الأطفال الى مراكز التربية الخاصة التى ستوفر لهم الخدمات المناسبة لحالة طفلهم </a:t>
            </a:r>
            <a:endParaRPr lang="en-US" sz="18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ctr" rtl="1"/>
            <a:endParaRPr lang="ar-JO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 rtl="1"/>
            <a:endParaRPr lang="en-US" sz="1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8052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</TotalTime>
  <Words>461</Words>
  <Application>Microsoft Office PowerPoint</Application>
  <PresentationFormat>Widescreen</PresentationFormat>
  <Paragraphs>46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Aldhabi</vt:lpstr>
      <vt:lpstr>Arabic Typesetting</vt:lpstr>
      <vt:lpstr>Arial</vt:lpstr>
      <vt:lpstr>Tahoma</vt:lpstr>
      <vt:lpstr>Trebuchet MS</vt:lpstr>
      <vt:lpstr>Wingdings 3</vt:lpstr>
      <vt:lpstr>Facet</vt:lpstr>
      <vt:lpstr>مركز الملكة علياء لأمراض وجراحة القلب</vt:lpstr>
      <vt:lpstr>الواجبات</vt:lpstr>
      <vt:lpstr>صنوف قسم التاهيل النفسي والاجتماعي</vt:lpstr>
      <vt:lpstr>واجبات الاخصائي النفسي</vt:lpstr>
      <vt:lpstr>واجبات الباحث الاجتماعي الطبي</vt:lpstr>
      <vt:lpstr>واجبات اخصائي التربيه الخاصه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مركز الملكه علياء لأمراضروجراحه القلب</dc:title>
  <dc:creator>user</dc:creator>
  <cp:lastModifiedBy>user</cp:lastModifiedBy>
  <cp:revision>5</cp:revision>
  <dcterms:created xsi:type="dcterms:W3CDTF">2026-09-09T18:50:06Z</dcterms:created>
  <dcterms:modified xsi:type="dcterms:W3CDTF">2026-09-09T19:22:30Z</dcterms:modified>
</cp:coreProperties>
</file>